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April 30,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8580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5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74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6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3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80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5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April 30,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April 30,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2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5F91-6823-BEDC-2569-175AFD1BD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358" y="1739153"/>
            <a:ext cx="4630737" cy="3371598"/>
          </a:xfrm>
        </p:spPr>
        <p:txBody>
          <a:bodyPr anchor="b">
            <a:normAutofit fontScale="90000"/>
          </a:bodyPr>
          <a:lstStyle/>
          <a:p>
            <a:r>
              <a:rPr lang="es-ES" sz="4800" dirty="0"/>
              <a:t>Clasificación de Autos mediante Redes Neuronales Convolucionales (CNN)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310AF-B2C7-757F-14E6-5ABCDFDD0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358" y="5452918"/>
            <a:ext cx="3565525" cy="3600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Nicolas Moina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Vector background of vibrant colors splashing">
            <a:extLst>
              <a:ext uri="{FF2B5EF4-FFF2-40B4-BE49-F238E27FC236}">
                <a16:creationId xmlns:a16="http://schemas.microsoft.com/office/drawing/2014/main" id="{03FF2466-53BB-BBFA-B5A5-2EBCAA84F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87" r="7457" b="-1"/>
          <a:stretch/>
        </p:blipFill>
        <p:spPr>
          <a:xfrm>
            <a:off x="5035453" y="10"/>
            <a:ext cx="7156548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00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20C521-1C8F-ED66-4031-0FEEA97A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4" y="260642"/>
            <a:ext cx="3951154" cy="3096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FB33B9-8672-1456-B1C0-CB0FE8EB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934" y="260642"/>
            <a:ext cx="4071668" cy="3096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3175A-5402-AA3B-A845-2866F86FF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83" y="3429000"/>
            <a:ext cx="3710643" cy="3337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FF0DFD-BA44-8422-0938-354DA71B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44" y="3443403"/>
            <a:ext cx="2399224" cy="3308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9B0D2A-CBA0-A6FF-9C16-F4794F298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785" y="3443403"/>
            <a:ext cx="2385877" cy="3323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B44352-766A-6C7D-D1A2-CFBEDFA8C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679" y="3443403"/>
            <a:ext cx="2312630" cy="3295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0EA579-CA5D-3B05-85A5-8AFED534B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8620" y="260642"/>
            <a:ext cx="2188222" cy="30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7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D168-CB52-1AD3-DF87-E955E73E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57248-11B4-3789-05F2-27C2CE7F29B1}"/>
              </a:ext>
            </a:extLst>
          </p:cNvPr>
          <p:cNvSpPr txBox="1"/>
          <p:nvPr/>
        </p:nvSpPr>
        <p:spPr>
          <a:xfrm>
            <a:off x="550862" y="2020423"/>
            <a:ext cx="6097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Hallazgos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Eficacia de las CNN en la clasificación precisa de imágenes de autos.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Importancia de un buen preprocesamiento de datos y técnicas de aumento de datos para mejorar el rendimiento del modelo.</a:t>
            </a:r>
          </a:p>
          <a:p>
            <a:r>
              <a:rPr lang="es-ES" b="1" dirty="0"/>
              <a:t>Mejoras: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Incremento del tamaño del </a:t>
            </a:r>
            <a:r>
              <a:rPr lang="es-ES" dirty="0" err="1"/>
              <a:t>dataset</a:t>
            </a:r>
            <a:r>
              <a:rPr lang="es-ES" dirty="0"/>
              <a:t> o uso de técnicas de transferencia de aprendizaje para mejorar la generalización del modelo.</a:t>
            </a:r>
          </a:p>
          <a:p>
            <a:r>
              <a:rPr lang="es-ES" b="1" dirty="0"/>
              <a:t>Aplicaciones Futuras: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Extensión del modelo para reconocimiento en tiempo real en aplicaciones móviles o sistemas embebidos.</a:t>
            </a:r>
            <a:endParaRPr lang="en-US" dirty="0"/>
          </a:p>
        </p:txBody>
      </p:sp>
      <p:pic>
        <p:nvPicPr>
          <p:cNvPr id="1026" name="Picture 2" descr="Cómo escribir la Mejor conclusión de TFG. Trucos y ejemplos">
            <a:extLst>
              <a:ext uri="{FF2B5EF4-FFF2-40B4-BE49-F238E27FC236}">
                <a16:creationId xmlns:a16="http://schemas.microsoft.com/office/drawing/2014/main" id="{D4C00385-811F-95F2-03BB-BD838E96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820" y="2387255"/>
            <a:ext cx="3069258" cy="30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49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D0E2-12B3-B606-F2DE-A614B2FA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831290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Clasifiacion</a:t>
            </a:r>
            <a:r>
              <a:rPr lang="en-US" sz="4000" b="1" dirty="0"/>
              <a:t> de autos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584DA-758E-2508-AE94-AC93DC24EC31}"/>
              </a:ext>
            </a:extLst>
          </p:cNvPr>
          <p:cNvSpPr txBox="1"/>
          <p:nvPr/>
        </p:nvSpPr>
        <p:spPr>
          <a:xfrm>
            <a:off x="439271" y="183281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Problema a Resolver:</a:t>
            </a:r>
          </a:p>
          <a:p>
            <a:r>
              <a:rPr lang="es-ES" dirty="0"/>
              <a:t>Identificar automáticamente los modelos de autos a partir de imágenes, lo que es crucial para aplicaciones como el reconocimiento automático en sistemas de seguridad y gestión de inventarios en concesionarios de autos.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8D51B-9633-0861-8A70-5511EB7B5564}"/>
              </a:ext>
            </a:extLst>
          </p:cNvPr>
          <p:cNvSpPr txBox="1"/>
          <p:nvPr/>
        </p:nvSpPr>
        <p:spPr>
          <a:xfrm>
            <a:off x="5997389" y="46576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Objetivo:</a:t>
            </a:r>
          </a:p>
          <a:p>
            <a:r>
              <a:rPr lang="es-ES" dirty="0"/>
              <a:t>Desarrollar un modelo de red neuronal convolucional (CNN) que pueda clasificar con precisión diferentes modelos de autos basándose en sus imágenes.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2630C1-1301-73D2-180A-970A316B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17" y="4141326"/>
            <a:ext cx="2937178" cy="1958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7A3389-8901-ECC1-A0AC-34E18B87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29" y="1637179"/>
            <a:ext cx="4069976" cy="22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5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38BF-BA4E-6A12-8CD3-90C04CCE2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98263"/>
            <a:ext cx="11091600" cy="822325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Materiales</a:t>
            </a:r>
            <a:r>
              <a:rPr lang="en-US" sz="4000" b="1" dirty="0"/>
              <a:t> y </a:t>
            </a:r>
            <a:r>
              <a:rPr lang="en-US" sz="4000" b="1" dirty="0" err="1"/>
              <a:t>Métodos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CB280-C67E-23E3-30B0-EC89CB00CBCB}"/>
              </a:ext>
            </a:extLst>
          </p:cNvPr>
          <p:cNvSpPr txBox="1"/>
          <p:nvPr/>
        </p:nvSpPr>
        <p:spPr>
          <a:xfrm>
            <a:off x="6804212" y="11205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Técnicas Utilizadas:</a:t>
            </a:r>
          </a:p>
          <a:p>
            <a:r>
              <a:rPr lang="es-ES" dirty="0"/>
              <a:t>Implementación de una CNN con la librería de </a:t>
            </a:r>
            <a:r>
              <a:rPr lang="es-ES" dirty="0" err="1"/>
              <a:t>tensorflow</a:t>
            </a:r>
            <a:r>
              <a:rPr lang="es-ES" dirty="0"/>
              <a:t> para reconocimiento de patrones en imágenes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4E765-C44E-6D04-CE37-DFDD9C658820}"/>
              </a:ext>
            </a:extLst>
          </p:cNvPr>
          <p:cNvSpPr txBox="1"/>
          <p:nvPr/>
        </p:nvSpPr>
        <p:spPr>
          <a:xfrm>
            <a:off x="403412" y="321180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Metodología: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Preparación de Datos: Carga y preprocesamiento de imágenes del </a:t>
            </a:r>
            <a:r>
              <a:rPr lang="es-ES" dirty="0" err="1"/>
              <a:t>dataset</a:t>
            </a:r>
            <a:r>
              <a:rPr lang="es-ES" dirty="0"/>
              <a:t> para normalizar tamaños y colores.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Entrenamiento del Modelo: Configuración de parámetros, selección de función de pérdida, y entrenamiento usando una división de entrenamiento-validación utilizando </a:t>
            </a:r>
            <a:r>
              <a:rPr lang="es-ES" dirty="0" err="1"/>
              <a:t>Kfold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Validación del Modelo: Evaluación utilizando un conjunto de datos de prueba separado para evitar el sobreajuste.</a:t>
            </a:r>
            <a:endParaRPr lang="en-US" dirty="0"/>
          </a:p>
        </p:txBody>
      </p:sp>
      <p:pic>
        <p:nvPicPr>
          <p:cNvPr id="2050" name="Picture 2" descr="TensorFlow course: Where to learn how to use the framework?">
            <a:extLst>
              <a:ext uri="{FF2B5EF4-FFF2-40B4-BE49-F238E27FC236}">
                <a16:creationId xmlns:a16="http://schemas.microsoft.com/office/drawing/2014/main" id="{2F21D59F-8AC0-78E7-15DF-86D6B229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71587"/>
            <a:ext cx="3980329" cy="176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dataset? How do I work with it?">
            <a:extLst>
              <a:ext uri="{FF2B5EF4-FFF2-40B4-BE49-F238E27FC236}">
                <a16:creationId xmlns:a16="http://schemas.microsoft.com/office/drawing/2014/main" id="{E4D6124F-BC93-7658-887A-61B1E61A1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r="19142"/>
          <a:stretch/>
        </p:blipFill>
        <p:spPr bwMode="auto">
          <a:xfrm>
            <a:off x="7521389" y="2927639"/>
            <a:ext cx="3702423" cy="321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8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A3E7CAE-3182-0C66-0744-C0955BC2DE05}"/>
              </a:ext>
            </a:extLst>
          </p:cNvPr>
          <p:cNvSpPr txBox="1"/>
          <p:nvPr/>
        </p:nvSpPr>
        <p:spPr>
          <a:xfrm>
            <a:off x="352257" y="108968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Dataset</a:t>
            </a:r>
            <a:r>
              <a:rPr lang="es-ES" b="1" dirty="0"/>
              <a:t>:</a:t>
            </a:r>
          </a:p>
          <a:p>
            <a:r>
              <a:rPr lang="es-ES" dirty="0"/>
              <a:t>Descripción del </a:t>
            </a:r>
            <a:r>
              <a:rPr lang="es-ES" dirty="0" err="1"/>
              <a:t>dataset</a:t>
            </a:r>
            <a:r>
              <a:rPr lang="es-ES" dirty="0"/>
              <a:t> que incluye imágenes de varios modelos de autos en este caso Hyundai, Suzuki, Toyota, Rolls Royce, Audi, Tata y Mahindra, etiquetadas por categorías. Número de clases y ejemplos por clase.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ACF6EE-4DE1-885B-0734-A9BE3CD82DEE}"/>
              </a:ext>
            </a:extLst>
          </p:cNvPr>
          <p:cNvSpPr txBox="1"/>
          <p:nvPr/>
        </p:nvSpPr>
        <p:spPr>
          <a:xfrm>
            <a:off x="6096000" y="418697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Métricas de Validación:</a:t>
            </a:r>
          </a:p>
          <a:p>
            <a:r>
              <a:rPr lang="es-ES" dirty="0" err="1"/>
              <a:t>Precision</a:t>
            </a:r>
            <a:r>
              <a:rPr lang="es-ES" dirty="0"/>
              <a:t>, </a:t>
            </a:r>
            <a:r>
              <a:rPr lang="es-ES" dirty="0" err="1"/>
              <a:t>Recall</a:t>
            </a:r>
            <a:r>
              <a:rPr lang="es-ES" dirty="0"/>
              <a:t>, F1-Score, AUC, AUC-</a:t>
            </a:r>
            <a:r>
              <a:rPr lang="es-ES" dirty="0" err="1"/>
              <a:t>roc</a:t>
            </a:r>
            <a:r>
              <a:rPr lang="es-ES" dirty="0"/>
              <a:t>, </a:t>
            </a:r>
            <a:r>
              <a:rPr lang="es-ES" dirty="0" err="1"/>
              <a:t>Precision</a:t>
            </a:r>
            <a:r>
              <a:rPr lang="es-ES" dirty="0"/>
              <a:t> vs </a:t>
            </a:r>
            <a:r>
              <a:rPr lang="es-ES" dirty="0" err="1"/>
              <a:t>Recall</a:t>
            </a:r>
            <a:r>
              <a:rPr lang="es-ES" dirty="0"/>
              <a:t>, </a:t>
            </a:r>
            <a:r>
              <a:rPr lang="es-ES" dirty="0" err="1"/>
              <a:t>Validation</a:t>
            </a:r>
            <a:r>
              <a:rPr lang="es-ES" dirty="0"/>
              <a:t> and training </a:t>
            </a:r>
            <a:r>
              <a:rPr lang="es-ES" dirty="0" err="1"/>
              <a:t>loss</a:t>
            </a:r>
            <a:r>
              <a:rPr lang="es-ES" dirty="0"/>
              <a:t>, </a:t>
            </a:r>
            <a:r>
              <a:rPr lang="es-ES" dirty="0" err="1"/>
              <a:t>Validation</a:t>
            </a:r>
            <a:r>
              <a:rPr lang="es-ES" dirty="0"/>
              <a:t> and training </a:t>
            </a:r>
            <a:r>
              <a:rPr lang="es-ES" dirty="0" err="1"/>
              <a:t>accuracy</a:t>
            </a:r>
            <a:r>
              <a:rPr lang="es-ES" dirty="0"/>
              <a:t> y matriz de confusión para evaluar el rendimiento del modelo.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F808CF-E620-6AFC-BE18-B58E558F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257" y="806823"/>
            <a:ext cx="4860292" cy="2492189"/>
          </a:xfrm>
          <a:prstGeom prst="rect">
            <a:avLst/>
          </a:prstGeom>
        </p:spPr>
      </p:pic>
      <p:pic>
        <p:nvPicPr>
          <p:cNvPr id="3074" name="Picture 2" descr="Qué es y para qué sirve una Métrica o KPI – Más allá de la herramienta |  ITMadrid Digital School">
            <a:extLst>
              <a:ext uri="{FF2B5EF4-FFF2-40B4-BE49-F238E27FC236}">
                <a16:creationId xmlns:a16="http://schemas.microsoft.com/office/drawing/2014/main" id="{A6B32A60-2506-516E-4D26-29806F5D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2" y="3818493"/>
            <a:ext cx="4428564" cy="221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3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79E94-8C3F-E2AE-820D-704B2897E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63235"/>
            <a:ext cx="11091600" cy="768537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Resultados</a:t>
            </a:r>
            <a:r>
              <a:rPr lang="en-US" sz="4000" b="1" dirty="0"/>
              <a:t> </a:t>
            </a:r>
            <a:r>
              <a:rPr lang="en-US" sz="4000" b="1" dirty="0" err="1"/>
              <a:t>Discusión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B2019-1CCD-BA45-B18B-F38EDA9BB823}"/>
              </a:ext>
            </a:extLst>
          </p:cNvPr>
          <p:cNvSpPr txBox="1"/>
          <p:nvPr/>
        </p:nvSpPr>
        <p:spPr>
          <a:xfrm>
            <a:off x="466165" y="1045121"/>
            <a:ext cx="995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Red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7FCA6-F42C-B53F-340B-6093608F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20" y="1448766"/>
            <a:ext cx="4853980" cy="37125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70B1ED-9F5D-AEA1-E28C-2A8CA451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20" y="5246529"/>
            <a:ext cx="2145544" cy="11482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609E11-CE0C-08BE-01F2-DB2FBC4F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872" y="4091529"/>
            <a:ext cx="3550509" cy="25032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658407-7ECD-3439-F391-CCBF97A83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873" y="1448766"/>
            <a:ext cx="3550509" cy="24972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4D024DC-CD22-7F71-319F-A24E3AEB2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82" y="5246529"/>
            <a:ext cx="2679018" cy="13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B178FF-F732-7A89-67B5-D299B05F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73" y="188311"/>
            <a:ext cx="3662873" cy="297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D6A7B-B70C-9682-B5F7-81C2FE24B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47" y="188311"/>
            <a:ext cx="4227035" cy="2977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0DDE8-82BC-2FCF-848A-6834542A7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73" y="3299691"/>
            <a:ext cx="3662873" cy="321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A3E6F1-C9C4-2D4B-FD83-4FB27FAC4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948" y="3299691"/>
            <a:ext cx="2118053" cy="3219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77F24F-8CF3-0E3C-22AE-37680171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3" y="3299691"/>
            <a:ext cx="1976580" cy="3233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D8B124-DBB9-A063-304B-AEC33E7AE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909" y="188312"/>
            <a:ext cx="1945714" cy="2977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7C31FB-1813-D531-A850-2F4E28A47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909" y="3299691"/>
            <a:ext cx="1945714" cy="32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8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3EE0A4-AD3E-EFA4-83C5-4E5774564BE1}"/>
              </a:ext>
            </a:extLst>
          </p:cNvPr>
          <p:cNvSpPr txBox="1"/>
          <p:nvPr/>
        </p:nvSpPr>
        <p:spPr>
          <a:xfrm>
            <a:off x="364565" y="255080"/>
            <a:ext cx="995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Red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31CCE3-AE81-81E9-DA14-5A70C3E9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5" y="5247446"/>
            <a:ext cx="3450053" cy="1222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DBF6C-97A3-23BF-A734-4BD22355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50" y="5247446"/>
            <a:ext cx="1754043" cy="678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BB799E-A225-E773-9590-863D48F82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173" y="701983"/>
            <a:ext cx="3620655" cy="2554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A3A036-B05F-1AD0-610B-EADDA587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173" y="3326158"/>
            <a:ext cx="3620654" cy="24781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3D0317-5F54-598F-3D2D-06477259F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75" y="701983"/>
            <a:ext cx="5366276" cy="445272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AA7A9CC-407E-29C2-D60D-913593FFCDDC}"/>
              </a:ext>
            </a:extLst>
          </p:cNvPr>
          <p:cNvSpPr/>
          <p:nvPr/>
        </p:nvSpPr>
        <p:spPr>
          <a:xfrm>
            <a:off x="663389" y="3191435"/>
            <a:ext cx="3406588" cy="51098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03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9C5968-9682-7860-0044-1F61D83A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" y="371892"/>
            <a:ext cx="3784520" cy="2949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D6C0C-CDB6-922B-1BE3-BB959A70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75" y="371893"/>
            <a:ext cx="3889716" cy="2960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C6AF4C-226E-9CAE-35AC-E85287371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92" y="3429000"/>
            <a:ext cx="3784520" cy="3264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267403-1B8F-FEBD-4C97-BF79FCAD2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975" y="3429000"/>
            <a:ext cx="2395033" cy="3264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EA3384-38BC-D7D4-054E-0FE291F42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371" y="3429000"/>
            <a:ext cx="2395033" cy="3278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B5F3AE-6435-EC6B-88D1-6F472859B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531" y="3429000"/>
            <a:ext cx="2349268" cy="3264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1CECC3-7C8E-8D0D-B753-DCABDCED7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054" y="371893"/>
            <a:ext cx="2105891" cy="29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40AC48-6EE7-D086-8738-4F2FF908F5D1}"/>
              </a:ext>
            </a:extLst>
          </p:cNvPr>
          <p:cNvSpPr txBox="1"/>
          <p:nvPr/>
        </p:nvSpPr>
        <p:spPr>
          <a:xfrm>
            <a:off x="327619" y="343158"/>
            <a:ext cx="995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Red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4E4B7-9DE8-2AC5-B288-B94CC806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57" y="712490"/>
            <a:ext cx="4654734" cy="4375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E15E0B-6E47-F580-86F1-489353572938}"/>
              </a:ext>
            </a:extLst>
          </p:cNvPr>
          <p:cNvSpPr/>
          <p:nvPr/>
        </p:nvSpPr>
        <p:spPr>
          <a:xfrm>
            <a:off x="701964" y="3048000"/>
            <a:ext cx="2955636" cy="96981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A6237-FC93-8D65-AA4B-03359F6C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167" y="5171229"/>
            <a:ext cx="1590897" cy="590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179F1-0919-8BD9-BD47-6DC974ADE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56" y="5171229"/>
            <a:ext cx="2907029" cy="1266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200EB-AF99-C6BB-F046-6B8E871FC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387" y="712490"/>
            <a:ext cx="4064342" cy="2779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85589-3C36-F18B-E94A-390B57B04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387" y="3532909"/>
            <a:ext cx="4064342" cy="27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853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325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Avenir Next LT Pro</vt:lpstr>
      <vt:lpstr>3DFloatVTI</vt:lpstr>
      <vt:lpstr>Clasificación de Autos mediante Redes Neuronales Convolucionales (CNN)</vt:lpstr>
      <vt:lpstr>Clasifiacion de autos</vt:lpstr>
      <vt:lpstr>Materiales y Métodos</vt:lpstr>
      <vt:lpstr>PowerPoint Presentation</vt:lpstr>
      <vt:lpstr>Resultados Discusión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Clasificación de Autos mediante Redes Neuronales Convolucionales (CNN)</dc:title>
  <dc:creator>Nicolás David Moina Iturralde</dc:creator>
  <cp:lastModifiedBy>Nicolás David Moina Iturralde</cp:lastModifiedBy>
  <cp:revision>3</cp:revision>
  <dcterms:created xsi:type="dcterms:W3CDTF">2024-04-30T05:43:48Z</dcterms:created>
  <dcterms:modified xsi:type="dcterms:W3CDTF">2024-04-30T18:13:03Z</dcterms:modified>
</cp:coreProperties>
</file>